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67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91" d="100"/>
          <a:sy n="91" d="100"/>
        </p:scale>
        <p:origin x="91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0075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905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52377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25859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700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79203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3775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06005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1134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949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884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67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8703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0878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688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2783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759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227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  <p:sldLayoutId id="214748368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</a:t>
            </a:r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Errors, Failure </a:t>
            </a:r>
            <a:r>
              <a:rPr lang="en-US" smtClean="0"/>
              <a:t>&amp; Risks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5684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Problems Occur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Design and development problems</a:t>
            </a:r>
          </a:p>
          <a:p>
            <a:pPr marL="628650" lvl="1" indent="-171450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/>
              <a:t>Inadequate attention to potential safety risks</a:t>
            </a:r>
          </a:p>
          <a:p>
            <a:pPr marL="628650" lvl="1" indent="-171450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/>
              <a:t>Interaction with physical devices that do not work as expected</a:t>
            </a:r>
          </a:p>
          <a:p>
            <a:pPr marL="628650" lvl="1" indent="-171450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/>
              <a:t>Incompatibility of software and hardware, or of application software and the operating system</a:t>
            </a:r>
          </a:p>
          <a:p>
            <a:pPr marL="628650" lvl="1" indent="-171450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/>
              <a:t>Not planning and designing for unexpected inputs or circumstances</a:t>
            </a:r>
          </a:p>
          <a:p>
            <a:pPr marL="628650" lvl="1" indent="-171450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/>
              <a:t>Confusing user interfaces</a:t>
            </a:r>
          </a:p>
          <a:p>
            <a:pPr marL="628650" lvl="1" indent="-171450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/>
              <a:t>Insufficient testing</a:t>
            </a:r>
          </a:p>
          <a:p>
            <a:pPr marL="628650" lvl="1" indent="-171450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/>
              <a:t>Reuse of software from another system without adequate checking</a:t>
            </a:r>
          </a:p>
          <a:p>
            <a:pPr marL="628650" lvl="1" indent="-171450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/>
              <a:t>Overconfidence in software</a:t>
            </a:r>
          </a:p>
          <a:p>
            <a:pPr marL="628650" lvl="1" indent="-171450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/>
              <a:t>Carelessness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7150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</a:t>
            </a:r>
            <a:r>
              <a:rPr lang="en-US" dirty="0"/>
              <a:t>c</a:t>
            </a:r>
            <a:r>
              <a:rPr lang="en-US" dirty="0" smtClean="0"/>
              <a:t>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800" dirty="0"/>
              <a:t>Management and use problems</a:t>
            </a:r>
          </a:p>
          <a:p>
            <a:pPr marL="628650" lvl="1" indent="-171450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/>
              <a:t>Data-entry errors</a:t>
            </a:r>
          </a:p>
          <a:p>
            <a:pPr marL="628650" lvl="1" indent="-171450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/>
              <a:t>Inadequate training of users</a:t>
            </a:r>
          </a:p>
          <a:p>
            <a:pPr marL="628650" lvl="1" indent="-171450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/>
              <a:t>Errors in interpreting results or output</a:t>
            </a:r>
          </a:p>
          <a:p>
            <a:pPr marL="628650" lvl="1" indent="-171450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/>
              <a:t>Failure to keep information in databases up to date</a:t>
            </a:r>
          </a:p>
          <a:p>
            <a:pPr marL="628650" lvl="1" indent="-171450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/>
              <a:t>Overconfidence in software by users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Misrepresentation, hiding problems and inadequate response to reported problems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Insufficient market or legal incentives to do a better job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473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800" dirty="0"/>
              <a:t>Reuse of software: the Ariane 5 rocket and </a:t>
            </a:r>
            <a:br>
              <a:rPr lang="en-US" sz="2800" dirty="0"/>
            </a:br>
            <a:r>
              <a:rPr lang="en-US" sz="2800" dirty="0"/>
              <a:t>“No Fly” lists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It is essential to reexamine the specifications and design of the software, consider implications and risks for the new environment, and retest the software for the new use.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7516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dirty="0"/>
              <a:t>Therac-25 Radiation Overdoses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Massive overdoses of radiation were given; the machine said no dose had been administered at all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Caused severe and painful injuries and the death of three patients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Important to study to avoid repeating errors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Manufacturer, computer programmer, and hospitals/clinics all have some responsibility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2521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Therac-25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dirty="0"/>
              <a:t>Software and Design problems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Re-used software from older systems, unaware of bugs in previous software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Weaknesses in design of operator interface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Inadequate test plan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Bugs in software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Allowed beam to deploy when table not in proper position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Ignored changes and corrections operators made at console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4047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Therac-25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dirty="0"/>
              <a:t>Why So Many Incidents?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Hospitals had never seen such massive overdoses before, were unsure of the cause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Manufacturer said the machine could not have caused the overdoses and no other incidents had been reported (which was untrue)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The manufacturer made changes to the turntable and claimed they had improved safety after the second accident.  The changes did not correct any of the causes identified later.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6305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Therac-25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Recommendations were made for further changes to enhance safety; the manufacturer did not implement them.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The FDA declared the machine defective after the fifth accident.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The sixth accident occurred while the FDA was negotiating with the manufacturer on what changes were needed.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7897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Therac-25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Minor design and implementation errors usually occur in complex systems; they are to be expected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The problems in the Therac-25 case were not minor and suggest irresponsibility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Accidents occurred on other radiation treatment equipment without computer controls when the technicians: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Left a patient after treatment started to attend a party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Did not properly measure the radioactive drugs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Confused micro-curies and </a:t>
            </a:r>
            <a:r>
              <a:rPr lang="en-US" sz="2400" dirty="0" err="1"/>
              <a:t>milli</a:t>
            </a:r>
            <a:r>
              <a:rPr lang="en-US" sz="2400" dirty="0"/>
              <a:t>-curies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5282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Increase Safety &amp; Reliability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dirty="0"/>
              <a:t>Professional techniques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Importance of good software engineering and professional responsibility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User interfaces and human factors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Redundancy and self-checking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Testing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Include real world testing with real users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9110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800" dirty="0"/>
              <a:t>Management and communication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800" dirty="0"/>
              <a:t>High reliability organization principles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preoccupation with failure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loose structure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642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Failures and Errors in Computer Systems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Case Study: The Therac-25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Increasing Reliability and Safety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Dependence, Risk, and Progress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0380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dirty="0"/>
              <a:t>Safety-critical applications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Identify risks and protect against them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Convincing case for safety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Avoid complacency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3114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dirty="0"/>
              <a:t>Specifications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Learn the needs of the client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Understand how the client will use the system</a:t>
            </a:r>
          </a:p>
        </p:txBody>
      </p:sp>
    </p:spTree>
    <p:extLst>
      <p:ext uri="{BB962C8B-B14F-4D97-AF65-F5344CB8AC3E}">
        <p14:creationId xmlns:p14="http://schemas.microsoft.com/office/powerpoint/2010/main" val="8952002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Interfaces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/>
              <a:t>User interfaces should: 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400" dirty="0"/>
              <a:t>provide clear instructions and error messages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400" dirty="0"/>
              <a:t>be consistent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400" dirty="0"/>
              <a:t>include appropriate checking of input to reduce major system failures caused by typos or other errors a person will likely </a:t>
            </a:r>
            <a:r>
              <a:rPr lang="en-US" sz="2400" dirty="0" smtClean="0"/>
              <a:t>make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800" dirty="0"/>
              <a:t>The user needs feedback to understand what the system is doing at any time.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800" dirty="0"/>
              <a:t>The system should behave as an experienced user expects.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800" dirty="0"/>
              <a:t>A workload that is too low can be dangerous.</a:t>
            </a:r>
            <a:endParaRPr lang="en-US" dirty="0"/>
          </a:p>
          <a:p>
            <a:pPr lvl="1" fontAlgn="auto">
              <a:spcAft>
                <a:spcPts val="0"/>
              </a:spcAft>
              <a:defRPr/>
            </a:pP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6869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Redundancy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dirty="0"/>
              <a:t>Redundancy and self-checking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Multiple computers capable of same task; if one fails, another can do the job.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Voting redundancy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6136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dirty="0"/>
              <a:t>Testing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Even small changes need thorough testing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Independent verification and validation (IV&amp;V)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Beta testing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3304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Humans vs Computers??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Traffic Collision Avoidance System (TCAS)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Computers in some airplanes prevent certain pilot actions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9202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Laws and Regulations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800" dirty="0"/>
              <a:t>Criminal and civil penalties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Provide incentives to produce good systems, but shouldn't inhibit innovation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800" dirty="0"/>
              <a:t>Regulation for safety-critical applications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800" dirty="0"/>
              <a:t>Professional licensing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Arguments for and against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800" dirty="0"/>
              <a:t>Taking responsibility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8683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Engineering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slides above are pointing to a good system where Software Engineering practices and procedures are in place</a:t>
            </a:r>
          </a:p>
          <a:p>
            <a:r>
              <a:rPr lang="en-US" dirty="0" smtClean="0"/>
              <a:t>Software Engineering is the process of developing all types of systems (software, databases, etc.)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6223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Engineering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phases of Software Engineering projects are:</a:t>
            </a:r>
          </a:p>
          <a:p>
            <a:pPr lvl="1"/>
            <a:r>
              <a:rPr lang="en-US" dirty="0" smtClean="0"/>
              <a:t>Analysis of Problem</a:t>
            </a:r>
          </a:p>
          <a:p>
            <a:pPr lvl="1"/>
            <a:r>
              <a:rPr lang="en-US" dirty="0" smtClean="0"/>
              <a:t>Requirements – based on the problem come up with requirements for the system</a:t>
            </a:r>
          </a:p>
          <a:p>
            <a:pPr lvl="1"/>
            <a:r>
              <a:rPr lang="en-US" dirty="0" smtClean="0"/>
              <a:t>Design – based on the requirements, design the system</a:t>
            </a:r>
          </a:p>
          <a:p>
            <a:pPr lvl="1"/>
            <a:r>
              <a:rPr lang="en-US" dirty="0" smtClean="0"/>
              <a:t>Development – based on the design, develop the system</a:t>
            </a:r>
          </a:p>
          <a:p>
            <a:pPr lvl="1"/>
            <a:r>
              <a:rPr lang="en-US" dirty="0" smtClean="0"/>
              <a:t>Testing – based on the development, test the system</a:t>
            </a:r>
          </a:p>
          <a:p>
            <a:pPr lvl="1"/>
            <a:r>
              <a:rPr lang="en-US" dirty="0" smtClean="0"/>
              <a:t>Implement – based on the testing, implement </a:t>
            </a:r>
            <a:r>
              <a:rPr lang="en-US" smtClean="0"/>
              <a:t>the system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981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Failure in Computers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Most computer applications are so complex it is virtually impossible to produce programs with no errors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The cause of failure is often more than one factor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Computer professionals must study failures to learn how to avoid them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Computer professionals must study failures to understand the impacts of poor work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325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Individual Computer Failures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dirty="0"/>
              <a:t>Problems for Individuals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800" dirty="0"/>
              <a:t>Billing errors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800" dirty="0"/>
              <a:t>Inaccurate and misinterpreted data in databases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Large population where people may share names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Automated processing may not be able to recognize special cases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Overconfidence in the accuracy of data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Errors in data entry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Lack of accountability for errors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7277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Failures for Companies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en-US" dirty="0"/>
              <a:t>System Failures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Galaxy IV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Amtrak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800" dirty="0"/>
              <a:t>Voting systems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600" dirty="0"/>
              <a:t>Technical failures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600" dirty="0"/>
              <a:t>Programmers or hackers rigging software to produce inaccurate results.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600" dirty="0"/>
              <a:t>Vulnerability to viruses</a:t>
            </a:r>
          </a:p>
          <a:p>
            <a:pPr fontAlgn="auto">
              <a:spcAft>
                <a:spcPts val="0"/>
              </a:spcAft>
              <a:defRPr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3480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Company failures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800" dirty="0"/>
              <a:t>Denver Airport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600" dirty="0"/>
              <a:t>Baggage system failed due to real world problems, problems in other systems and software errors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600" dirty="0"/>
              <a:t>Main causes:</a:t>
            </a:r>
          </a:p>
          <a:p>
            <a:pPr lvl="2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Time allowed for development was insufficient</a:t>
            </a:r>
          </a:p>
          <a:p>
            <a:pPr lvl="2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Denver made significant changes in specifications after the project began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783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Company failures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800" dirty="0"/>
              <a:t>Airports in Hong Kong and Kuala Lumpur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600" dirty="0"/>
              <a:t>Comprehensive systems failed because designers did not adequately consider potential for user input error.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6675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Reasons for Failures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Lack of clear, well-thought-out goals and specifications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Poor management and poor communication among customers, designers, programmers, etc.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Institutional and political pressures that encourage unrealistically low bids, low budget requests, and underestimates of time requirements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Use of very new technology, with unknown reliability and problems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Refusal to recognize or admit a project is in trouble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4534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Old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800" dirty="0"/>
              <a:t>Legacy systems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600" dirty="0"/>
              <a:t>Reliable but inflexible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600" dirty="0"/>
              <a:t>Expensive to replace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600" dirty="0"/>
              <a:t>Little or no documentation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4181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5386</TotalTime>
  <Words>1048</Words>
  <Application>Microsoft Office PowerPoint</Application>
  <PresentationFormat>On-screen Show (4:3)</PresentationFormat>
  <Paragraphs>161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Arial</vt:lpstr>
      <vt:lpstr>Garamond</vt:lpstr>
      <vt:lpstr>Organic</vt:lpstr>
      <vt:lpstr>Module 8</vt:lpstr>
      <vt:lpstr>Topics</vt:lpstr>
      <vt:lpstr>Failure in Computers</vt:lpstr>
      <vt:lpstr>Individual Computer Failures</vt:lpstr>
      <vt:lpstr>Failures for Companies</vt:lpstr>
      <vt:lpstr>Company failures continued</vt:lpstr>
      <vt:lpstr>Company failures continued</vt:lpstr>
      <vt:lpstr>Reasons for Failures</vt:lpstr>
      <vt:lpstr>Old Systems</vt:lpstr>
      <vt:lpstr>Why do Problems Occur</vt:lpstr>
      <vt:lpstr>Why continued</vt:lpstr>
      <vt:lpstr>Examples</vt:lpstr>
      <vt:lpstr>Examples continued</vt:lpstr>
      <vt:lpstr>Therac-25 continued</vt:lpstr>
      <vt:lpstr>Therac-25 continued</vt:lpstr>
      <vt:lpstr>Therac-25 continued</vt:lpstr>
      <vt:lpstr>Therac-25 continued</vt:lpstr>
      <vt:lpstr>How to Increase Safety &amp; Reliability</vt:lpstr>
      <vt:lpstr>Continued</vt:lpstr>
      <vt:lpstr>Continued</vt:lpstr>
      <vt:lpstr>Continued</vt:lpstr>
      <vt:lpstr>User Interfaces</vt:lpstr>
      <vt:lpstr>Redundancy</vt:lpstr>
      <vt:lpstr>Testing</vt:lpstr>
      <vt:lpstr>Humans vs Computers??</vt:lpstr>
      <vt:lpstr>Laws and Regulations</vt:lpstr>
      <vt:lpstr>Software Engineering</vt:lpstr>
      <vt:lpstr>Software Engineering continued</vt:lpstr>
    </vt:vector>
  </TitlesOfParts>
  <Company>Kennesaw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5</dc:title>
  <dc:creator>Rebecca Rutherfoord</dc:creator>
  <cp:lastModifiedBy>Rebecca Rutherfoord</cp:lastModifiedBy>
  <cp:revision>11</cp:revision>
  <dcterms:created xsi:type="dcterms:W3CDTF">2017-07-20T21:36:03Z</dcterms:created>
  <dcterms:modified xsi:type="dcterms:W3CDTF">2017-11-27T20:47:26Z</dcterms:modified>
</cp:coreProperties>
</file>